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389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754F5C-34EB-4E06-808D-ED272DBCF67A}" type="datetimeFigureOut">
              <a:rPr lang="pl-PL" smtClean="0"/>
              <a:pPr/>
              <a:t>2020-05-17</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6468CD-AF27-4244-B5C8-77E54542189F}"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86468CD-AF27-4244-B5C8-77E54542189F}"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86468CD-AF27-4244-B5C8-77E54542189F}" type="slidenum">
              <a:rPr lang="pl-PL" smtClean="0"/>
              <a:pPr/>
              <a:t>10</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86468CD-AF27-4244-B5C8-77E54542189F}" type="slidenum">
              <a:rPr lang="pl-PL" smtClean="0"/>
              <a:pPr/>
              <a:t>2</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86468CD-AF27-4244-B5C8-77E54542189F}" type="slidenum">
              <a:rPr lang="pl-PL" smtClean="0"/>
              <a:pPr/>
              <a:t>3</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86468CD-AF27-4244-B5C8-77E54542189F}" type="slidenum">
              <a:rPr lang="pl-PL" smtClean="0"/>
              <a:pPr/>
              <a:t>4</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86468CD-AF27-4244-B5C8-77E54542189F}" type="slidenum">
              <a:rPr lang="pl-PL" smtClean="0"/>
              <a:pPr/>
              <a:t>5</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86468CD-AF27-4244-B5C8-77E54542189F}" type="slidenum">
              <a:rPr lang="pl-PL" smtClean="0"/>
              <a:pPr/>
              <a:t>6</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86468CD-AF27-4244-B5C8-77E54542189F}" type="slidenum">
              <a:rPr lang="pl-PL" smtClean="0"/>
              <a:pPr/>
              <a:t>7</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86468CD-AF27-4244-B5C8-77E54542189F}" type="slidenum">
              <a:rPr lang="pl-PL" smtClean="0"/>
              <a:pPr/>
              <a:t>8</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86468CD-AF27-4244-B5C8-77E54542189F}" type="slidenum">
              <a:rPr lang="pl-PL" smtClean="0"/>
              <a:pPr/>
              <a:t>9</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2020-05-17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2020-05-17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2020-05-17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2020-05-17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2020-05-17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6221E02-25CB-4963-84BC-0813985E7D90}" type="datetimeFigureOut">
              <a:rPr lang="pl-PL" smtClean="0"/>
              <a:pPr/>
              <a:t>2020-05-17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6221E02-25CB-4963-84BC-0813985E7D90}" type="datetimeFigureOut">
              <a:rPr lang="pl-PL" smtClean="0"/>
              <a:pPr/>
              <a:t>2020-05-17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66221E02-25CB-4963-84BC-0813985E7D90}" type="datetimeFigureOut">
              <a:rPr lang="pl-PL" smtClean="0"/>
              <a:pPr/>
              <a:t>2020-05-17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2020-05-17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2020-05-17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2020-05-17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2020-05-17</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cytaty.o.pl/author/albert-einstein/"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eni\Desktop\indeks.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 name="Tytuł 1"/>
          <p:cNvSpPr>
            <a:spLocks noGrp="1"/>
          </p:cNvSpPr>
          <p:nvPr>
            <p:ph type="ctrTitle"/>
          </p:nvPr>
        </p:nvSpPr>
        <p:spPr>
          <a:xfrm>
            <a:off x="685800" y="404664"/>
            <a:ext cx="7772400" cy="4320479"/>
          </a:xfrm>
        </p:spPr>
        <p:txBody>
          <a:bodyPr>
            <a:normAutofit/>
          </a:bodyPr>
          <a:lstStyle/>
          <a:p>
            <a:r>
              <a:rPr lang="pl-PL" sz="7200" b="1" dirty="0" smtClean="0">
                <a:solidFill>
                  <a:srgbClr val="00B0F0"/>
                </a:solidFill>
                <a:latin typeface="Monotype Corsiva" pitchFamily="66" charset="0"/>
              </a:rPr>
              <a:t>Czy wiesz, że…</a:t>
            </a:r>
            <a:br>
              <a:rPr lang="pl-PL" sz="7200" b="1" dirty="0" smtClean="0">
                <a:solidFill>
                  <a:srgbClr val="00B0F0"/>
                </a:solidFill>
                <a:latin typeface="Monotype Corsiva" pitchFamily="66" charset="0"/>
              </a:rPr>
            </a:br>
            <a:r>
              <a:rPr lang="pl-PL" sz="7200" b="1" dirty="0" smtClean="0">
                <a:solidFill>
                  <a:srgbClr val="00B0F0"/>
                </a:solidFill>
                <a:latin typeface="Monotype Corsiva" pitchFamily="66" charset="0"/>
                <a:sym typeface="Wingdings" pitchFamily="2" charset="2"/>
              </a:rPr>
              <a:t></a:t>
            </a:r>
            <a:endParaRPr lang="pl-PL" sz="7200" b="1" dirty="0">
              <a:solidFill>
                <a:srgbClr val="00B0F0"/>
              </a:solidFill>
              <a:latin typeface="Monotype Corsiva" pitchFamily="66" charset="0"/>
            </a:endParaRPr>
          </a:p>
        </p:txBody>
      </p:sp>
      <p:sp>
        <p:nvSpPr>
          <p:cNvPr id="3" name="Podtytuł 2"/>
          <p:cNvSpPr>
            <a:spLocks noGrp="1"/>
          </p:cNvSpPr>
          <p:nvPr>
            <p:ph type="subTitle" idx="1"/>
          </p:nvPr>
        </p:nvSpPr>
        <p:spPr>
          <a:xfrm>
            <a:off x="2743200" y="5105400"/>
            <a:ext cx="6400800" cy="1752600"/>
          </a:xfrm>
        </p:spPr>
        <p:txBody>
          <a:bodyPr>
            <a:normAutofit fontScale="70000" lnSpcReduction="20000"/>
          </a:bodyPr>
          <a:lstStyle/>
          <a:p>
            <a:r>
              <a:rPr lang="pl-PL" b="1" dirty="0" smtClean="0">
                <a:solidFill>
                  <a:schemeClr val="tx1"/>
                </a:solidFill>
                <a:latin typeface="Monotype Corsiva" pitchFamily="66" charset="0"/>
              </a:rPr>
              <a:t>„Ważne jest by nigdy nie przestać pytać. Ciekawość nie istnieje bez przyczyny. Wystarczy więc, jeśli spróbujemy zrozumieć choć trochę tej tajemnicy każdego dnia. Nigdy nie trać świętej ciekawości. Kto nie potrafi pytać nie potrafi żyć.”</a:t>
            </a:r>
          </a:p>
          <a:p>
            <a:r>
              <a:rPr lang="pl-PL" b="1" dirty="0" smtClean="0">
                <a:solidFill>
                  <a:schemeClr val="tx1"/>
                </a:solidFill>
                <a:latin typeface="Monotype Corsiva" pitchFamily="66" charset="0"/>
                <a:hlinkClick r:id="rId4" tooltip="Posts by Albert Einstein"/>
              </a:rPr>
              <a:t>Albert Einstein</a:t>
            </a:r>
            <a:endParaRPr lang="pl-PL" b="1" dirty="0" smtClean="0">
              <a:solidFill>
                <a:schemeClr val="tx1"/>
              </a:solidFill>
              <a:latin typeface="Monotype Corsiva" pitchFamily="66" charset="0"/>
            </a:endParaRPr>
          </a:p>
          <a:p>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00B050"/>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10243" name="Picture 3" descr="C:\Users\Reni\Desktop\dd.jpg"/>
          <p:cNvPicPr>
            <a:picLocks noChangeAspect="1" noChangeArrowheads="1"/>
          </p:cNvPicPr>
          <p:nvPr/>
        </p:nvPicPr>
        <p:blipFill>
          <a:blip r:embed="rId3" cstate="print"/>
          <a:srcRect/>
          <a:stretch>
            <a:fillRect/>
          </a:stretch>
        </p:blipFill>
        <p:spPr bwMode="auto">
          <a:xfrm>
            <a:off x="4499992" y="1988840"/>
            <a:ext cx="4427984" cy="2952328"/>
          </a:xfrm>
          <a:prstGeom prst="rect">
            <a:avLst/>
          </a:prstGeom>
          <a:noFill/>
        </p:spPr>
      </p:pic>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0" y="1628800"/>
            <a:ext cx="4402832" cy="4525963"/>
          </a:xfrm>
        </p:spPr>
        <p:txBody>
          <a:bodyPr>
            <a:normAutofit/>
          </a:bodyPr>
          <a:lstStyle/>
          <a:p>
            <a:pPr>
              <a:buNone/>
            </a:pPr>
            <a:r>
              <a:rPr lang="pl-PL" sz="4000" b="1" dirty="0" smtClean="0">
                <a:solidFill>
                  <a:schemeClr val="accent2">
                    <a:lumMod val="75000"/>
                  </a:schemeClr>
                </a:solidFill>
                <a:latin typeface="Monotype Corsiva" pitchFamily="66" charset="0"/>
              </a:rPr>
              <a:t>Nowa Zelandia jako jeden z trzech krajów na świecie posiada dwa oficjalne hymny narodowe.</a:t>
            </a:r>
            <a:endParaRPr lang="pl-PL" sz="4000" b="1" dirty="0">
              <a:solidFill>
                <a:schemeClr val="accent2">
                  <a:lumMod val="75000"/>
                </a:schemeClr>
              </a:solidFill>
              <a:latin typeface="Monotype Corsiva"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Reni\Desktop\imagesbb.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pPr>
              <a:buNone/>
            </a:pPr>
            <a:endParaRPr lang="pl-PL" dirty="0" smtClean="0"/>
          </a:p>
          <a:p>
            <a:pPr>
              <a:buNone/>
            </a:pPr>
            <a:endParaRPr lang="pl-PL" dirty="0" smtClean="0"/>
          </a:p>
          <a:p>
            <a:pPr>
              <a:buNone/>
            </a:pPr>
            <a:r>
              <a:rPr lang="pl-PL" sz="4000" b="1" dirty="0" smtClean="0">
                <a:solidFill>
                  <a:schemeClr val="accent6">
                    <a:lumMod val="40000"/>
                    <a:lumOff val="60000"/>
                  </a:schemeClr>
                </a:solidFill>
                <a:latin typeface="Monotype Corsiva" pitchFamily="66" charset="0"/>
              </a:rPr>
              <a:t>Czy wiesz, że mrówki potrafią przeżyć niemalże wszędzie, poza Antarktydą. </a:t>
            </a:r>
          </a:p>
          <a:p>
            <a:pPr>
              <a:buNone/>
            </a:pPr>
            <a:r>
              <a:rPr lang="pl-PL" sz="4000" b="1" dirty="0" smtClean="0">
                <a:solidFill>
                  <a:schemeClr val="accent6">
                    <a:lumMod val="20000"/>
                    <a:lumOff val="80000"/>
                  </a:schemeClr>
                </a:solidFill>
                <a:latin typeface="Monotype Corsiva" pitchFamily="66" charset="0"/>
              </a:rPr>
              <a:t>Są tak sprytne i pracowite, że bez trudu budują swoje domy na każdym kontynencie Ziemskim.</a:t>
            </a:r>
            <a:endParaRPr lang="pl-PL" sz="4000" b="1" dirty="0">
              <a:solidFill>
                <a:schemeClr val="accent6">
                  <a:lumMod val="20000"/>
                  <a:lumOff val="80000"/>
                </a:schemeClr>
              </a:solidFill>
              <a:latin typeface="Monotype Corsiva" pitchFamily="66" charset="0"/>
            </a:endParaRPr>
          </a:p>
        </p:txBody>
      </p:sp>
      <p:pic>
        <p:nvPicPr>
          <p:cNvPr id="2050" name="Picture 2" descr="C:\Users\Reni\Desktop\indeksa.jpg"/>
          <p:cNvPicPr>
            <a:picLocks noChangeAspect="1" noChangeArrowheads="1"/>
          </p:cNvPicPr>
          <p:nvPr/>
        </p:nvPicPr>
        <p:blipFill>
          <a:blip r:embed="rId4" cstate="print"/>
          <a:srcRect/>
          <a:stretch>
            <a:fillRect/>
          </a:stretch>
        </p:blipFill>
        <p:spPr bwMode="auto">
          <a:xfrm>
            <a:off x="0" y="0"/>
            <a:ext cx="5688632" cy="270892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eni\Desktop\indeksqq.jpg"/>
          <p:cNvPicPr>
            <a:picLocks noChangeAspect="1" noChangeArrowheads="1"/>
          </p:cNvPicPr>
          <p:nvPr/>
        </p:nvPicPr>
        <p:blipFill>
          <a:blip r:embed="rId3" cstate="print"/>
          <a:srcRect/>
          <a:stretch>
            <a:fillRect/>
          </a:stretch>
        </p:blipFill>
        <p:spPr bwMode="auto">
          <a:xfrm>
            <a:off x="0" y="0"/>
            <a:ext cx="9178574" cy="6858000"/>
          </a:xfrm>
          <a:prstGeom prst="rect">
            <a:avLst/>
          </a:prstGeom>
          <a:noFill/>
        </p:spPr>
      </p:pic>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lnSpcReduction="10000"/>
          </a:bodyPr>
          <a:lstStyle/>
          <a:p>
            <a:endParaRPr lang="pl-PL" dirty="0" smtClean="0"/>
          </a:p>
          <a:p>
            <a:endParaRPr lang="pl-PL" dirty="0" smtClean="0"/>
          </a:p>
          <a:p>
            <a:endParaRPr lang="pl-PL" dirty="0" smtClean="0"/>
          </a:p>
          <a:p>
            <a:r>
              <a:rPr lang="pl-PL" sz="3600" b="1" dirty="0" smtClean="0">
                <a:solidFill>
                  <a:srgbClr val="92D050"/>
                </a:solidFill>
                <a:latin typeface="Monotype Corsiva" pitchFamily="66" charset="0"/>
              </a:rPr>
              <a:t>Ziemia </a:t>
            </a:r>
            <a:r>
              <a:rPr lang="pl-PL" sz="3600" b="1" dirty="0" smtClean="0">
                <a:solidFill>
                  <a:schemeClr val="bg1">
                    <a:lumMod val="85000"/>
                  </a:schemeClr>
                </a:solidFill>
                <a:latin typeface="Monotype Corsiva" pitchFamily="66" charset="0"/>
              </a:rPr>
              <a:t>jest jedynym miejscem na całym świecie, w którym </a:t>
            </a:r>
            <a:r>
              <a:rPr lang="pl-PL" sz="3600" b="1" u="sng" dirty="0" smtClean="0">
                <a:solidFill>
                  <a:schemeClr val="bg1">
                    <a:lumMod val="85000"/>
                  </a:schemeClr>
                </a:solidFill>
                <a:latin typeface="Monotype Corsiva" pitchFamily="66" charset="0"/>
              </a:rPr>
              <a:t>woda występuje w trzech stanach skupienia,</a:t>
            </a:r>
            <a:r>
              <a:rPr lang="pl-PL" sz="3600" b="1" dirty="0" smtClean="0">
                <a:solidFill>
                  <a:schemeClr val="bg1">
                    <a:lumMod val="85000"/>
                  </a:schemeClr>
                </a:solidFill>
                <a:latin typeface="Monotype Corsiva" pitchFamily="66" charset="0"/>
              </a:rPr>
              <a:t> czyli ciekłym, stałym i gazowym. Na innych planetach byłoby to kompletnie niemożliwe.</a:t>
            </a:r>
            <a:endParaRPr lang="pl-PL" sz="3600" b="1" dirty="0">
              <a:solidFill>
                <a:schemeClr val="bg1">
                  <a:lumMod val="85000"/>
                </a:schemeClr>
              </a:solidFill>
              <a:latin typeface="Monotype Corsiva" pitchFamily="66" charset="0"/>
            </a:endParaRPr>
          </a:p>
        </p:txBody>
      </p:sp>
      <p:pic>
        <p:nvPicPr>
          <p:cNvPr id="3075" name="Picture 3" descr="C:\Users\Reni\Desktop\aa.jpg"/>
          <p:cNvPicPr>
            <a:picLocks noChangeAspect="1" noChangeArrowheads="1"/>
          </p:cNvPicPr>
          <p:nvPr/>
        </p:nvPicPr>
        <p:blipFill>
          <a:blip r:embed="rId4" cstate="print"/>
          <a:srcRect/>
          <a:stretch>
            <a:fillRect/>
          </a:stretch>
        </p:blipFill>
        <p:spPr bwMode="auto">
          <a:xfrm>
            <a:off x="4860032" y="764704"/>
            <a:ext cx="3961703" cy="2304256"/>
          </a:xfrm>
          <a:prstGeom prst="rect">
            <a:avLst/>
          </a:prstGeom>
          <a:noFill/>
        </p:spPr>
      </p:pic>
      <p:pic>
        <p:nvPicPr>
          <p:cNvPr id="3076" name="Picture 4" descr="C:\Users\Reni\Desktop\zzz.jpg"/>
          <p:cNvPicPr>
            <a:picLocks noChangeAspect="1" noChangeArrowheads="1"/>
          </p:cNvPicPr>
          <p:nvPr/>
        </p:nvPicPr>
        <p:blipFill>
          <a:blip r:embed="rId5" cstate="print"/>
          <a:srcRect/>
          <a:stretch>
            <a:fillRect/>
          </a:stretch>
        </p:blipFill>
        <p:spPr bwMode="auto">
          <a:xfrm>
            <a:off x="0" y="0"/>
            <a:ext cx="2143125" cy="214312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pPr>
              <a:buNone/>
            </a:pPr>
            <a:r>
              <a:rPr lang="pl-PL" b="1" dirty="0" smtClean="0">
                <a:solidFill>
                  <a:schemeClr val="accent3">
                    <a:lumMod val="60000"/>
                    <a:lumOff val="40000"/>
                  </a:schemeClr>
                </a:solidFill>
              </a:rPr>
              <a:t>Lasy Amazonii odpowiadają za 20% produkcji tlenu dla naszej planety, dlatego też nazywane są Zielonymi płucami naszej planety.</a:t>
            </a:r>
          </a:p>
          <a:p>
            <a:pPr>
              <a:buNone/>
            </a:pPr>
            <a:endParaRPr lang="pl-PL" dirty="0"/>
          </a:p>
        </p:txBody>
      </p:sp>
      <p:pic>
        <p:nvPicPr>
          <p:cNvPr id="4098" name="Picture 2" descr="C:\Users\Reni\Desktop\cc.jpg"/>
          <p:cNvPicPr>
            <a:picLocks noChangeAspect="1" noChangeArrowheads="1"/>
          </p:cNvPicPr>
          <p:nvPr/>
        </p:nvPicPr>
        <p:blipFill>
          <a:blip r:embed="rId4" cstate="print"/>
          <a:srcRect/>
          <a:stretch>
            <a:fillRect/>
          </a:stretch>
        </p:blipFill>
        <p:spPr bwMode="auto">
          <a:xfrm>
            <a:off x="2627784" y="3140968"/>
            <a:ext cx="6516216" cy="371703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Reni\Desktop\nn.jpg"/>
          <p:cNvPicPr>
            <a:picLocks noChangeAspect="1" noChangeArrowheads="1"/>
          </p:cNvPicPr>
          <p:nvPr/>
        </p:nvPicPr>
        <p:blipFill>
          <a:blip r:embed="rId3" cstate="print"/>
          <a:srcRect/>
          <a:stretch>
            <a:fillRect/>
          </a:stretch>
        </p:blipFill>
        <p:spPr bwMode="auto">
          <a:xfrm>
            <a:off x="0" y="1"/>
            <a:ext cx="9144000" cy="6858000"/>
          </a:xfrm>
          <a:prstGeom prst="rect">
            <a:avLst/>
          </a:prstGeom>
          <a:noFill/>
        </p:spPr>
      </p:pic>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b="1" dirty="0" smtClean="0">
                <a:solidFill>
                  <a:schemeClr val="accent4">
                    <a:lumMod val="75000"/>
                  </a:schemeClr>
                </a:solidFill>
                <a:latin typeface="Arial Rounded MT Bold" pitchFamily="34" charset="0"/>
              </a:rPr>
              <a:t>W religii chrześcijańskiej prawdziwym uosobieniem ekologa i osoby pełnej szacunku do przyrody, jest </a:t>
            </a:r>
          </a:p>
          <a:p>
            <a:r>
              <a:rPr lang="pl-PL" b="1" dirty="0" smtClean="0">
                <a:solidFill>
                  <a:schemeClr val="accent4">
                    <a:lumMod val="75000"/>
                  </a:schemeClr>
                </a:solidFill>
                <a:latin typeface="Arial Rounded MT Bold" pitchFamily="34" charset="0"/>
              </a:rPr>
              <a:t>św. Franciszek.</a:t>
            </a:r>
          </a:p>
          <a:p>
            <a:endParaRPr lang="pl-PL" dirty="0"/>
          </a:p>
        </p:txBody>
      </p:sp>
      <p:pic>
        <p:nvPicPr>
          <p:cNvPr id="5123" name="Picture 3" descr="C:\Users\Reni\Desktop\ff.jpg"/>
          <p:cNvPicPr>
            <a:picLocks noChangeAspect="1" noChangeArrowheads="1"/>
          </p:cNvPicPr>
          <p:nvPr/>
        </p:nvPicPr>
        <p:blipFill>
          <a:blip r:embed="rId4" cstate="print"/>
          <a:srcRect/>
          <a:stretch>
            <a:fillRect/>
          </a:stretch>
        </p:blipFill>
        <p:spPr bwMode="auto">
          <a:xfrm>
            <a:off x="4139952" y="3068960"/>
            <a:ext cx="2808312" cy="345638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descr="C:\Users\Reni\Desktop\k.jpg"/>
          <p:cNvPicPr>
            <a:picLocks noChangeAspect="1" noChangeArrowheads="1"/>
          </p:cNvPicPr>
          <p:nvPr/>
        </p:nvPicPr>
        <p:blipFill>
          <a:blip r:embed="rId3" cstate="print"/>
          <a:srcRect/>
          <a:stretch>
            <a:fillRect/>
          </a:stretch>
        </p:blipFill>
        <p:spPr bwMode="auto">
          <a:xfrm>
            <a:off x="0" y="0"/>
            <a:ext cx="9164268" cy="6858000"/>
          </a:xfrm>
          <a:prstGeom prst="rect">
            <a:avLst/>
          </a:prstGeom>
          <a:noFill/>
        </p:spPr>
      </p:pic>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a:bodyPr>
          <a:lstStyle/>
          <a:p>
            <a:pPr>
              <a:buNone/>
            </a:pPr>
            <a:r>
              <a:rPr lang="pl-PL" sz="4000" b="1" dirty="0" smtClean="0">
                <a:solidFill>
                  <a:srgbClr val="00B050"/>
                </a:solidFill>
              </a:rPr>
              <a:t>W Nowej Zelandii od 2006 roku język migowy należy do języków urzędowych, zaraz obok angielskiego i maoryskiego.</a:t>
            </a:r>
            <a:endParaRPr lang="pl-PL" sz="4000" b="1" dirty="0">
              <a:solidFill>
                <a:srgbClr val="00B050"/>
              </a:solidFill>
            </a:endParaRPr>
          </a:p>
        </p:txBody>
      </p:sp>
      <p:pic>
        <p:nvPicPr>
          <p:cNvPr id="6146" name="Picture 2" descr="C:\Users\Reni\Desktop\ll.jpg"/>
          <p:cNvPicPr>
            <a:picLocks noChangeAspect="1" noChangeArrowheads="1"/>
          </p:cNvPicPr>
          <p:nvPr/>
        </p:nvPicPr>
        <p:blipFill>
          <a:blip r:embed="rId4" cstate="print"/>
          <a:srcRect/>
          <a:stretch>
            <a:fillRect/>
          </a:stretch>
        </p:blipFill>
        <p:spPr bwMode="auto">
          <a:xfrm>
            <a:off x="0" y="4121696"/>
            <a:ext cx="4111932" cy="2736304"/>
          </a:xfrm>
          <a:prstGeom prst="rect">
            <a:avLst/>
          </a:prstGeom>
          <a:noFill/>
        </p:spPr>
      </p:pic>
      <p:pic>
        <p:nvPicPr>
          <p:cNvPr id="6147" name="Picture 3" descr="C:\Users\Reni\Desktop\bb.png"/>
          <p:cNvPicPr>
            <a:picLocks noChangeAspect="1" noChangeArrowheads="1"/>
          </p:cNvPicPr>
          <p:nvPr/>
        </p:nvPicPr>
        <p:blipFill>
          <a:blip r:embed="rId5" cstate="print"/>
          <a:srcRect/>
          <a:stretch>
            <a:fillRect/>
          </a:stretch>
        </p:blipFill>
        <p:spPr bwMode="auto">
          <a:xfrm>
            <a:off x="5652120" y="3501008"/>
            <a:ext cx="2324100" cy="197167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Reni\Desktop\gg.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3" name="Symbol zastępczy zawartości 2"/>
          <p:cNvSpPr>
            <a:spLocks noGrp="1"/>
          </p:cNvSpPr>
          <p:nvPr>
            <p:ph idx="1"/>
          </p:nvPr>
        </p:nvSpPr>
        <p:spPr>
          <a:xfrm>
            <a:off x="179512" y="188641"/>
            <a:ext cx="8229600" cy="3600400"/>
          </a:xfrm>
        </p:spPr>
        <p:txBody>
          <a:bodyPr>
            <a:normAutofit/>
          </a:bodyPr>
          <a:lstStyle/>
          <a:p>
            <a:pPr>
              <a:buNone/>
            </a:pPr>
            <a:r>
              <a:rPr lang="pl-PL" sz="3600" b="1" dirty="0" smtClean="0">
                <a:solidFill>
                  <a:schemeClr val="accent6">
                    <a:lumMod val="50000"/>
                  </a:schemeClr>
                </a:solidFill>
              </a:rPr>
              <a:t>Orzeł przedni </a:t>
            </a:r>
            <a:r>
              <a:rPr lang="pl-PL" sz="3600" b="1" dirty="0" smtClean="0"/>
              <a:t>jest jednym z najszybszych ptaków świata – w nurkowym locie osiąga prędkość 240 km/h. Szybszy od niego jest tylko sokół wędrowny, który osiąga niemal 400 km/h.</a:t>
            </a:r>
            <a:endParaRPr lang="pl-PL" sz="3600" b="1" dirty="0"/>
          </a:p>
        </p:txBody>
      </p:sp>
      <p:pic>
        <p:nvPicPr>
          <p:cNvPr id="7171" name="Picture 3" descr="C:\Users\Reni\Desktop\gg.jpg"/>
          <p:cNvPicPr>
            <a:picLocks noChangeAspect="1" noChangeArrowheads="1"/>
          </p:cNvPicPr>
          <p:nvPr/>
        </p:nvPicPr>
        <p:blipFill>
          <a:blip r:embed="rId4" cstate="print"/>
          <a:srcRect/>
          <a:stretch>
            <a:fillRect/>
          </a:stretch>
        </p:blipFill>
        <p:spPr bwMode="auto">
          <a:xfrm>
            <a:off x="3275856" y="3212976"/>
            <a:ext cx="4608512" cy="259228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Reni\Desktop\rr.jpg"/>
          <p:cNvPicPr>
            <a:picLocks noChangeAspect="1" noChangeArrowheads="1"/>
          </p:cNvPicPr>
          <p:nvPr/>
        </p:nvPicPr>
        <p:blipFill>
          <a:blip r:embed="rId3" cstate="print"/>
          <a:srcRect/>
          <a:stretch>
            <a:fillRect/>
          </a:stretch>
        </p:blipFill>
        <p:spPr bwMode="auto">
          <a:xfrm>
            <a:off x="0" y="0"/>
            <a:ext cx="9144000" cy="6804248"/>
          </a:xfrm>
          <a:prstGeom prst="rect">
            <a:avLst/>
          </a:prstGeom>
          <a:noFill/>
        </p:spPr>
      </p:pic>
      <p:sp>
        <p:nvSpPr>
          <p:cNvPr id="3" name="Symbol zastępczy zawartości 2"/>
          <p:cNvSpPr>
            <a:spLocks noGrp="1"/>
          </p:cNvSpPr>
          <p:nvPr>
            <p:ph idx="1"/>
          </p:nvPr>
        </p:nvSpPr>
        <p:spPr>
          <a:xfrm>
            <a:off x="755576" y="1196752"/>
            <a:ext cx="8229600" cy="4525963"/>
          </a:xfrm>
        </p:spPr>
        <p:txBody>
          <a:bodyPr>
            <a:normAutofit/>
          </a:bodyPr>
          <a:lstStyle/>
          <a:p>
            <a:pPr>
              <a:buNone/>
            </a:pPr>
            <a:r>
              <a:rPr lang="pl-PL" sz="4400" b="1" dirty="0" smtClean="0">
                <a:solidFill>
                  <a:srgbClr val="0070C0"/>
                </a:solidFill>
                <a:latin typeface="Arial Rounded MT Bold" pitchFamily="34" charset="0"/>
              </a:rPr>
              <a:t>Poziom zasolenia </a:t>
            </a:r>
            <a:r>
              <a:rPr lang="pl-PL" sz="4400" b="1" dirty="0" smtClean="0">
                <a:solidFill>
                  <a:schemeClr val="accent2">
                    <a:lumMod val="75000"/>
                  </a:schemeClr>
                </a:solidFill>
                <a:latin typeface="Arial Rounded MT Bold" pitchFamily="34" charset="0"/>
              </a:rPr>
              <a:t>Morza Czerwonego</a:t>
            </a:r>
            <a:r>
              <a:rPr lang="pl-PL" sz="4400" b="1" dirty="0" smtClean="0">
                <a:solidFill>
                  <a:srgbClr val="0070C0"/>
                </a:solidFill>
                <a:latin typeface="Arial Rounded MT Bold" pitchFamily="34" charset="0"/>
              </a:rPr>
              <a:t> wynosi 41% i jest to najbardziej słone morze.</a:t>
            </a:r>
            <a:endParaRPr lang="pl-PL" sz="4400" b="1" dirty="0">
              <a:solidFill>
                <a:srgbClr val="0070C0"/>
              </a:solidFill>
              <a:latin typeface="Arial Rounded MT Bold" pitchFamily="34" charset="0"/>
            </a:endParaRPr>
          </a:p>
        </p:txBody>
      </p:sp>
      <p:pic>
        <p:nvPicPr>
          <p:cNvPr id="8195" name="Picture 3" descr="C:\Users\Reni\Desktop\hhhh.jpg"/>
          <p:cNvPicPr>
            <a:picLocks noChangeAspect="1" noChangeArrowheads="1"/>
          </p:cNvPicPr>
          <p:nvPr/>
        </p:nvPicPr>
        <p:blipFill>
          <a:blip r:embed="rId4" cstate="print"/>
          <a:srcRect/>
          <a:stretch>
            <a:fillRect/>
          </a:stretch>
        </p:blipFill>
        <p:spPr bwMode="auto">
          <a:xfrm>
            <a:off x="3203848" y="3356993"/>
            <a:ext cx="5981934" cy="350100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923892"/>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pPr>
              <a:buNone/>
            </a:pPr>
            <a:endParaRPr lang="pl-PL" dirty="0" smtClean="0"/>
          </a:p>
          <a:p>
            <a:pPr>
              <a:buNone/>
            </a:pPr>
            <a:endParaRPr lang="pl-PL" dirty="0" smtClean="0"/>
          </a:p>
          <a:p>
            <a:pPr>
              <a:buNone/>
            </a:pPr>
            <a:endParaRPr lang="pl-PL" dirty="0" smtClean="0"/>
          </a:p>
          <a:p>
            <a:pPr>
              <a:buNone/>
            </a:pPr>
            <a:r>
              <a:rPr lang="pl-PL" sz="4000" dirty="0" smtClean="0">
                <a:solidFill>
                  <a:srgbClr val="002060"/>
                </a:solidFill>
                <a:latin typeface="Monotype Corsiva" pitchFamily="66" charset="0"/>
              </a:rPr>
              <a:t>Nowy Jork to najbardziej zróżnicowane miasto pod względem językowym. Ludzie posługują się tutaj 800 językami.</a:t>
            </a:r>
            <a:endParaRPr lang="pl-PL" sz="4000" dirty="0">
              <a:solidFill>
                <a:srgbClr val="002060"/>
              </a:solidFill>
              <a:latin typeface="Monotype Corsiva" pitchFamily="66" charset="0"/>
            </a:endParaRPr>
          </a:p>
        </p:txBody>
      </p:sp>
      <p:pic>
        <p:nvPicPr>
          <p:cNvPr id="9218" name="Picture 2" descr="C:\Users\Reni\Desktop\lll.jpg"/>
          <p:cNvPicPr>
            <a:picLocks noChangeAspect="1" noChangeArrowheads="1"/>
          </p:cNvPicPr>
          <p:nvPr/>
        </p:nvPicPr>
        <p:blipFill>
          <a:blip r:embed="rId3" cstate="print"/>
          <a:srcRect/>
          <a:stretch>
            <a:fillRect/>
          </a:stretch>
        </p:blipFill>
        <p:spPr bwMode="auto">
          <a:xfrm>
            <a:off x="0" y="0"/>
            <a:ext cx="5148064" cy="308883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256</Words>
  <Application>Microsoft Office PowerPoint</Application>
  <PresentationFormat>Pokaz na ekranie (4:3)</PresentationFormat>
  <Paragraphs>32</Paragraphs>
  <Slides>10</Slides>
  <Notes>10</Notes>
  <HiddenSlides>0</HiddenSlides>
  <MMClips>0</MMClips>
  <ScaleCrop>false</ScaleCrop>
  <HeadingPairs>
    <vt:vector size="4" baseType="variant">
      <vt:variant>
        <vt:lpstr>Motyw</vt:lpstr>
      </vt:variant>
      <vt:variant>
        <vt:i4>1</vt:i4>
      </vt:variant>
      <vt:variant>
        <vt:lpstr>Tytuły slajdów</vt:lpstr>
      </vt:variant>
      <vt:variant>
        <vt:i4>10</vt:i4>
      </vt:variant>
    </vt:vector>
  </HeadingPairs>
  <TitlesOfParts>
    <vt:vector size="11" baseType="lpstr">
      <vt:lpstr>Motyw pakietu Office</vt:lpstr>
      <vt:lpstr>Czy wiesz, że… </vt:lpstr>
      <vt:lpstr>Slajd 2</vt:lpstr>
      <vt:lpstr>Slajd 3</vt:lpstr>
      <vt:lpstr>Slajd 4</vt:lpstr>
      <vt:lpstr>Slajd 5</vt:lpstr>
      <vt:lpstr>Slajd 6</vt:lpstr>
      <vt:lpstr>Slajd 7</vt:lpstr>
      <vt:lpstr>Slajd 8</vt:lpstr>
      <vt:lpstr>Slajd 9</vt:lpstr>
      <vt:lpstr>Slajd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Ciekawostki dla małych i dużych</dc:title>
  <dc:creator>Reni</dc:creator>
  <cp:lastModifiedBy>Reni</cp:lastModifiedBy>
  <cp:revision>7</cp:revision>
  <dcterms:created xsi:type="dcterms:W3CDTF">2020-05-17T20:16:41Z</dcterms:created>
  <dcterms:modified xsi:type="dcterms:W3CDTF">2020-05-17T21:32:57Z</dcterms:modified>
</cp:coreProperties>
</file>